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1" r:id="rId4"/>
    <p:sldId id="262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A62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C2787-2243-4133-ADCF-58BC11BEEB48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1DA02-A8D8-4780-A2CF-DF47546859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C2787-2243-4133-ADCF-58BC11BEEB48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1DA02-A8D8-4780-A2CF-DF47546859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C2787-2243-4133-ADCF-58BC11BEEB48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1DA02-A8D8-4780-A2CF-DF47546859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C2787-2243-4133-ADCF-58BC11BEEB48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1DA02-A8D8-4780-A2CF-DF47546859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C2787-2243-4133-ADCF-58BC11BEEB48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1DA02-A8D8-4780-A2CF-DF47546859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C2787-2243-4133-ADCF-58BC11BEEB48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1DA02-A8D8-4780-A2CF-DF47546859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C2787-2243-4133-ADCF-58BC11BEEB48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1DA02-A8D8-4780-A2CF-DF47546859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C2787-2243-4133-ADCF-58BC11BEEB48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1DA02-A8D8-4780-A2CF-DF47546859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C2787-2243-4133-ADCF-58BC11BEEB48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1DA02-A8D8-4780-A2CF-DF47546859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C2787-2243-4133-ADCF-58BC11BEEB48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1DA02-A8D8-4780-A2CF-DF47546859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C2787-2243-4133-ADCF-58BC11BEEB48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1DA02-A8D8-4780-A2CF-DF47546859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AA6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7C2787-2243-4133-ADCF-58BC11BEEB48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D1DA02-A8D8-4780-A2CF-DF47546859D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457200" y="2209800"/>
            <a:ext cx="5715000" cy="2514600"/>
          </a:xfrm>
          <a:prstGeom prst="rect">
            <a:avLst/>
          </a:prstGeom>
          <a:solidFill>
            <a:schemeClr val="bg1"/>
          </a:soli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</a:rPr>
              <a:t>Ch 31: Sec 4</a:t>
            </a:r>
            <a:br>
              <a:rPr lang="en-US" sz="4000">
                <a:solidFill>
                  <a:schemeClr val="tx2"/>
                </a:solidFill>
              </a:rPr>
            </a:br>
            <a:r>
              <a:rPr lang="en-US" sz="4000">
                <a:solidFill>
                  <a:schemeClr val="tx2"/>
                </a:solidFill>
              </a:rPr>
              <a:t>1960s Environmentalism &amp; Consumerism</a:t>
            </a: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533400"/>
            <a:ext cx="2181225" cy="603885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Grp="1" noChangeArrowheads="1"/>
          </p:cNvSpPr>
          <p:nvPr>
            <p:ph idx="1"/>
          </p:nvPr>
        </p:nvSpPr>
        <p:spPr bwMode="auto">
          <a:xfrm>
            <a:off x="457200" y="1066800"/>
            <a:ext cx="8229600" cy="4478149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500" b="1" u="sng" dirty="0" smtClean="0"/>
              <a:t>Rachel </a:t>
            </a:r>
            <a:r>
              <a:rPr lang="en-US" sz="2500" b="1" u="sng" dirty="0"/>
              <a:t>Carson</a:t>
            </a:r>
            <a:r>
              <a:rPr lang="en-US" sz="2500" dirty="0"/>
              <a:t> = </a:t>
            </a:r>
            <a:r>
              <a:rPr lang="en-US" sz="2500" dirty="0" smtClean="0"/>
              <a:t>wrote the book </a:t>
            </a:r>
            <a:r>
              <a:rPr lang="en-US" sz="2500" dirty="0"/>
              <a:t>“Silent Spring” </a:t>
            </a:r>
            <a:r>
              <a:rPr lang="en-US" sz="2500" dirty="0">
                <a:sym typeface="Wingdings" pitchFamily="2" charset="2"/>
              </a:rPr>
              <a:t> all about how the pesticide </a:t>
            </a:r>
            <a:r>
              <a:rPr lang="en-US" sz="2500" b="1" u="sng" dirty="0">
                <a:sym typeface="Wingdings" pitchFamily="2" charset="2"/>
              </a:rPr>
              <a:t>DDT</a:t>
            </a:r>
            <a:r>
              <a:rPr lang="en-US" sz="2500" dirty="0">
                <a:sym typeface="Wingdings" pitchFamily="2" charset="2"/>
              </a:rPr>
              <a:t> was killing all the </a:t>
            </a:r>
            <a:r>
              <a:rPr lang="en-US" sz="2500" dirty="0" smtClean="0">
                <a:sym typeface="Wingdings" pitchFamily="2" charset="2"/>
              </a:rPr>
              <a:t>birds</a:t>
            </a:r>
          </a:p>
          <a:p>
            <a:pPr algn="ctr"/>
            <a:r>
              <a:rPr lang="en-US" sz="2500" dirty="0" smtClean="0">
                <a:sym typeface="Wingdings" pitchFamily="2" charset="2"/>
              </a:rPr>
              <a:t>Being used to kill </a:t>
            </a:r>
            <a:r>
              <a:rPr lang="en-US" sz="2500" dirty="0" err="1" smtClean="0">
                <a:sym typeface="Wingdings" pitchFamily="2" charset="2"/>
              </a:rPr>
              <a:t>mosquitos</a:t>
            </a:r>
            <a:r>
              <a:rPr lang="en-US" sz="2500" dirty="0" smtClean="0">
                <a:sym typeface="Wingdings" pitchFamily="2" charset="2"/>
              </a:rPr>
              <a:t> on a lake in NY</a:t>
            </a:r>
            <a:endParaRPr lang="en-US" sz="2500" dirty="0">
              <a:sym typeface="Wingdings" pitchFamily="2" charset="2"/>
            </a:endParaRPr>
          </a:p>
          <a:p>
            <a:pPr algn="ctr"/>
            <a:r>
              <a:rPr lang="en-US" sz="2500" i="1" dirty="0">
                <a:sym typeface="Wingdings" pitchFamily="2" charset="2"/>
              </a:rPr>
              <a:t>Result</a:t>
            </a:r>
            <a:r>
              <a:rPr lang="en-US" sz="2500" dirty="0">
                <a:sym typeface="Wingdings" pitchFamily="2" charset="2"/>
              </a:rPr>
              <a:t> = DDT </a:t>
            </a:r>
            <a:r>
              <a:rPr lang="en-US" sz="2500" dirty="0" smtClean="0">
                <a:sym typeface="Wingdings" pitchFamily="2" charset="2"/>
              </a:rPr>
              <a:t>Banned</a:t>
            </a:r>
          </a:p>
          <a:p>
            <a:pPr algn="ctr"/>
            <a:endParaRPr lang="en-US" sz="2500" dirty="0">
              <a:sym typeface="Wingdings" pitchFamily="2" charset="2"/>
            </a:endParaRPr>
          </a:p>
          <a:p>
            <a:r>
              <a:rPr lang="en-US" sz="2500" b="1" u="sng" dirty="0" smtClean="0">
                <a:sym typeface="Wingdings" pitchFamily="2" charset="2"/>
              </a:rPr>
              <a:t>Earth Day</a:t>
            </a:r>
            <a:r>
              <a:rPr lang="en-US" sz="2500" dirty="0" smtClean="0">
                <a:sym typeface="Wingdings" pitchFamily="2" charset="2"/>
              </a:rPr>
              <a:t> created in April 1970 = promote being </a:t>
            </a:r>
            <a:r>
              <a:rPr lang="en-US" sz="2500" dirty="0" smtClean="0">
                <a:solidFill>
                  <a:srgbClr val="0AA624"/>
                </a:solidFill>
                <a:sym typeface="Wingdings" pitchFamily="2" charset="2"/>
              </a:rPr>
              <a:t>GREEN</a:t>
            </a:r>
          </a:p>
          <a:p>
            <a:endParaRPr lang="en-US" sz="2500" dirty="0" smtClean="0">
              <a:solidFill>
                <a:srgbClr val="0AA624"/>
              </a:solidFill>
              <a:sym typeface="Wingdings" pitchFamily="2" charset="2"/>
            </a:endParaRPr>
          </a:p>
          <a:p>
            <a:pPr algn="ctr"/>
            <a:r>
              <a:rPr lang="en-US" sz="2500" b="1" u="sng" dirty="0" smtClean="0">
                <a:sym typeface="Wingdings" pitchFamily="2" charset="2"/>
              </a:rPr>
              <a:t>EPA</a:t>
            </a:r>
            <a:r>
              <a:rPr lang="en-US" sz="2500" dirty="0" smtClean="0">
                <a:sym typeface="Wingdings" pitchFamily="2" charset="2"/>
              </a:rPr>
              <a:t> (Environmental Protection Agency) created 1970 = sets and enforces pollution standards</a:t>
            </a:r>
          </a:p>
          <a:p>
            <a:pPr algn="ctr"/>
            <a:endParaRPr lang="en-US" sz="2500" dirty="0">
              <a:sym typeface="Wingdings" pitchFamily="2" charset="2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62000" y="228600"/>
            <a:ext cx="7543800" cy="487363"/>
          </a:xfrm>
          <a:prstGeom prst="rect">
            <a:avLst/>
          </a:prstGeom>
          <a:solidFill>
            <a:schemeClr val="bg1"/>
          </a:soli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600" dirty="0">
                <a:solidFill>
                  <a:schemeClr val="tx2"/>
                </a:solidFill>
              </a:rPr>
              <a:t>1960s </a:t>
            </a:r>
            <a:r>
              <a:rPr lang="en-US" sz="3600" b="1" dirty="0" smtClean="0">
                <a:solidFill>
                  <a:srgbClr val="FF9933"/>
                </a:solidFill>
              </a:rPr>
              <a:t>Environmental Movement</a:t>
            </a:r>
            <a:endParaRPr lang="en-US" b="1" dirty="0">
              <a:solidFill>
                <a:srgbClr val="FF99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457200" y="1143000"/>
            <a:ext cx="8229600" cy="3524042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2700" b="1" u="sng" dirty="0" smtClean="0">
                <a:sym typeface="Wingdings" pitchFamily="2" charset="2"/>
              </a:rPr>
              <a:t>Love Canal</a:t>
            </a:r>
            <a:r>
              <a:rPr lang="en-US" sz="2700" dirty="0" smtClean="0">
                <a:sym typeface="Wingdings" pitchFamily="2" charset="2"/>
              </a:rPr>
              <a:t>: Housing Development near Niagara Falls, NY</a:t>
            </a:r>
          </a:p>
          <a:p>
            <a:pPr algn="ctr">
              <a:buFont typeface="Arial" pitchFamily="34" charset="0"/>
              <a:buChar char="•"/>
            </a:pPr>
            <a:r>
              <a:rPr lang="en-US" sz="2800" dirty="0" smtClean="0">
                <a:sym typeface="Wingdings" pitchFamily="2" charset="2"/>
              </a:rPr>
              <a:t>Lots of health problems (cancer, birth defects)</a:t>
            </a:r>
          </a:p>
          <a:p>
            <a:pPr algn="ctr">
              <a:buFont typeface="Arial" pitchFamily="34" charset="0"/>
              <a:buChar char="•"/>
            </a:pPr>
            <a:r>
              <a:rPr lang="en-US" sz="2800" dirty="0" smtClean="0">
                <a:sym typeface="Wingdings" pitchFamily="2" charset="2"/>
              </a:rPr>
              <a:t>Homes sat on top of a toxic waste dump</a:t>
            </a:r>
          </a:p>
          <a:p>
            <a:pPr algn="ctr"/>
            <a:endParaRPr lang="en-US" sz="2800" b="1" u="sng" dirty="0" smtClean="0">
              <a:sym typeface="Wingdings" pitchFamily="2" charset="2"/>
            </a:endParaRPr>
          </a:p>
          <a:p>
            <a:pPr algn="ctr">
              <a:buFont typeface="Arial" pitchFamily="34" charset="0"/>
              <a:buChar char="•"/>
            </a:pPr>
            <a:r>
              <a:rPr lang="en-US" sz="2800" b="1" u="sng" dirty="0" smtClean="0">
                <a:sym typeface="Wingdings" pitchFamily="2" charset="2"/>
              </a:rPr>
              <a:t>Three Mile Island</a:t>
            </a:r>
            <a:r>
              <a:rPr lang="en-US" sz="2800" dirty="0" smtClean="0">
                <a:sym typeface="Wingdings" pitchFamily="2" charset="2"/>
              </a:rPr>
              <a:t> = Harrisburg PA</a:t>
            </a:r>
          </a:p>
          <a:p>
            <a:pPr algn="ctr"/>
            <a:r>
              <a:rPr lang="en-US" sz="2800" dirty="0" smtClean="0">
                <a:sym typeface="Wingdings" pitchFamily="2" charset="2"/>
              </a:rPr>
              <a:t>Nuclear plant leaked radiation! Town had to evacuate.</a:t>
            </a:r>
          </a:p>
          <a:p>
            <a:pPr algn="ctr"/>
            <a:r>
              <a:rPr lang="en-US" sz="2800" i="1" dirty="0" smtClean="0">
                <a:sym typeface="Wingdings" pitchFamily="2" charset="2"/>
              </a:rPr>
              <a:t>Result</a:t>
            </a:r>
            <a:r>
              <a:rPr lang="en-US" sz="2800" dirty="0" smtClean="0">
                <a:sym typeface="Wingdings" pitchFamily="2" charset="2"/>
              </a:rPr>
              <a:t> = push for stricter plant inspection</a:t>
            </a:r>
          </a:p>
          <a:p>
            <a:pPr algn="ctr"/>
            <a:endParaRPr lang="en-US" sz="2800" dirty="0" smtClean="0">
              <a:sym typeface="Wingdings" pitchFamily="2" charset="2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62000" y="228600"/>
            <a:ext cx="7543800" cy="487363"/>
          </a:xfrm>
          <a:prstGeom prst="rect">
            <a:avLst/>
          </a:prstGeom>
          <a:solidFill>
            <a:schemeClr val="bg1"/>
          </a:soli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600" dirty="0">
                <a:solidFill>
                  <a:schemeClr val="tx2"/>
                </a:solidFill>
              </a:rPr>
              <a:t>1960s </a:t>
            </a:r>
            <a:r>
              <a:rPr lang="en-US" sz="3600" b="1" dirty="0" smtClean="0">
                <a:solidFill>
                  <a:srgbClr val="FF9933"/>
                </a:solidFill>
              </a:rPr>
              <a:t>Environmental Movement</a:t>
            </a:r>
            <a:endParaRPr lang="en-US" b="1" dirty="0">
              <a:solidFill>
                <a:srgbClr val="FF99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914400" y="304800"/>
            <a:ext cx="7543800" cy="487363"/>
          </a:xfrm>
          <a:prstGeom prst="rect">
            <a:avLst/>
          </a:prstGeom>
          <a:solidFill>
            <a:schemeClr val="bg1"/>
          </a:soli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600">
                <a:solidFill>
                  <a:schemeClr val="tx2"/>
                </a:solidFill>
              </a:rPr>
              <a:t>1960s </a:t>
            </a:r>
            <a:r>
              <a:rPr lang="en-US" sz="3600" b="1">
                <a:solidFill>
                  <a:srgbClr val="3366FF"/>
                </a:solidFill>
              </a:rPr>
              <a:t>Consumerism</a:t>
            </a:r>
            <a:endParaRPr lang="en-US" b="1">
              <a:solidFill>
                <a:srgbClr val="3366FF"/>
              </a:solidFill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381000" y="1371600"/>
            <a:ext cx="8458200" cy="3170099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2500" dirty="0" smtClean="0"/>
              <a:t>In 1960s, there were a high number of automobile fatalities</a:t>
            </a:r>
          </a:p>
          <a:p>
            <a:pPr algn="ctr">
              <a:buFont typeface="Arial" pitchFamily="34" charset="0"/>
              <a:buChar char="•"/>
            </a:pPr>
            <a:endParaRPr lang="en-US" sz="2500" dirty="0" smtClean="0"/>
          </a:p>
          <a:p>
            <a:pPr algn="ctr"/>
            <a:r>
              <a:rPr lang="en-US" sz="2500" b="1" u="sng" dirty="0" smtClean="0"/>
              <a:t>Ralph </a:t>
            </a:r>
            <a:r>
              <a:rPr lang="en-US" sz="2500" b="1" u="sng" dirty="0"/>
              <a:t>Nader</a:t>
            </a:r>
            <a:r>
              <a:rPr lang="en-US" sz="2500" dirty="0"/>
              <a:t> = </a:t>
            </a:r>
            <a:r>
              <a:rPr lang="en-US" sz="2500" dirty="0" smtClean="0"/>
              <a:t>wrote the book </a:t>
            </a:r>
            <a:r>
              <a:rPr lang="en-US" sz="2500" dirty="0"/>
              <a:t>“Unsafe at Any Speed” </a:t>
            </a:r>
            <a:r>
              <a:rPr lang="en-US" sz="2500" dirty="0">
                <a:sym typeface="Wingdings" pitchFamily="2" charset="2"/>
              </a:rPr>
              <a:t> by 1990 all cars had to have </a:t>
            </a:r>
            <a:r>
              <a:rPr lang="en-US" sz="2500" dirty="0" smtClean="0">
                <a:sym typeface="Wingdings" pitchFamily="2" charset="2"/>
              </a:rPr>
              <a:t>airbags</a:t>
            </a:r>
          </a:p>
          <a:p>
            <a:pPr algn="ctr"/>
            <a:endParaRPr lang="en-US" sz="2500" dirty="0">
              <a:sym typeface="Wingdings" pitchFamily="2" charset="2"/>
            </a:endParaRPr>
          </a:p>
          <a:p>
            <a:pPr algn="ctr"/>
            <a:endParaRPr lang="en-US" sz="2500" dirty="0">
              <a:sym typeface="Wingdings" pitchFamily="2" charset="2"/>
            </a:endParaRPr>
          </a:p>
          <a:p>
            <a:pPr algn="ctr"/>
            <a:r>
              <a:rPr lang="en-US" sz="2500" b="1" u="sng" dirty="0">
                <a:sym typeface="Wingdings" pitchFamily="2" charset="2"/>
              </a:rPr>
              <a:t>Andy Warhol</a:t>
            </a:r>
            <a:r>
              <a:rPr lang="en-US" sz="2500" dirty="0">
                <a:sym typeface="Wingdings" pitchFamily="2" charset="2"/>
              </a:rPr>
              <a:t> = famous POP Artist</a:t>
            </a:r>
          </a:p>
          <a:p>
            <a:pPr algn="ctr"/>
            <a:r>
              <a:rPr lang="en-US" sz="2500" dirty="0">
                <a:sym typeface="Wingdings" pitchFamily="2" charset="2"/>
              </a:rPr>
              <a:t>Pop Art = focused on popular cultural items</a:t>
            </a:r>
            <a:endParaRPr lang="en-US" sz="25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5" descr="Andy_Warho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"/>
            <a:ext cx="3124200" cy="2106613"/>
          </a:xfrm>
          <a:prstGeom prst="rect">
            <a:avLst/>
          </a:prstGeom>
          <a:noFill/>
        </p:spPr>
      </p:pic>
      <p:pic>
        <p:nvPicPr>
          <p:cNvPr id="14343" name="Picture 7" descr="andy-warhol-marily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2514600"/>
            <a:ext cx="4000500" cy="3962400"/>
          </a:xfrm>
          <a:prstGeom prst="rect">
            <a:avLst/>
          </a:prstGeom>
          <a:noFill/>
        </p:spPr>
      </p:pic>
      <p:pic>
        <p:nvPicPr>
          <p:cNvPr id="14347" name="Picture 11" descr="artwork_images_139637_137552_andy-warho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2514600"/>
            <a:ext cx="3095625" cy="3962400"/>
          </a:xfrm>
          <a:prstGeom prst="rect">
            <a:avLst/>
          </a:prstGeom>
          <a:noFill/>
        </p:spPr>
      </p:pic>
      <p:pic>
        <p:nvPicPr>
          <p:cNvPr id="14349" name="Picture 13" descr="andy-warhol-campbell_soup-can-121207-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33800" y="228600"/>
            <a:ext cx="1263650" cy="1905000"/>
          </a:xfrm>
          <a:prstGeom prst="rect">
            <a:avLst/>
          </a:prstGeom>
          <a:noFill/>
        </p:spPr>
      </p:pic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5334000" y="457200"/>
            <a:ext cx="3444875" cy="1449388"/>
          </a:xfrm>
          <a:prstGeom prst="rect">
            <a:avLst/>
          </a:prstGeom>
          <a:solidFill>
            <a:schemeClr val="bg1"/>
          </a:soli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800">
                <a:latin typeface="Gill Sans Ultra Bold" pitchFamily="34" charset="0"/>
              </a:rPr>
              <a:t>Andy Warhol’s </a:t>
            </a:r>
          </a:p>
          <a:p>
            <a:pPr algn="ctr"/>
            <a:r>
              <a:rPr lang="en-US" sz="2800">
                <a:latin typeface="Gill Sans Ultra Bold" pitchFamily="34" charset="0"/>
              </a:rPr>
              <a:t>Pop Art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175</Words>
  <Application>Microsoft Office PowerPoint</Application>
  <PresentationFormat>On-screen Show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>Peabody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8</cp:revision>
  <dcterms:created xsi:type="dcterms:W3CDTF">2013-04-25T13:22:59Z</dcterms:created>
  <dcterms:modified xsi:type="dcterms:W3CDTF">2013-04-25T15:16:27Z</dcterms:modified>
</cp:coreProperties>
</file>